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4"/>
  </p:sldMasterIdLst>
  <p:notesMasterIdLst>
    <p:notesMasterId r:id="rId35"/>
  </p:notesMasterIdLst>
  <p:handoutMasterIdLst>
    <p:handoutMasterId r:id="rId36"/>
  </p:handoutMasterIdLst>
  <p:sldIdLst>
    <p:sldId id="260" r:id="rId5"/>
    <p:sldId id="294" r:id="rId6"/>
    <p:sldId id="307" r:id="rId7"/>
    <p:sldId id="295" r:id="rId8"/>
    <p:sldId id="296" r:id="rId9"/>
    <p:sldId id="305" r:id="rId10"/>
    <p:sldId id="267" r:id="rId11"/>
    <p:sldId id="275" r:id="rId12"/>
    <p:sldId id="270" r:id="rId13"/>
    <p:sldId id="263" r:id="rId14"/>
    <p:sldId id="264" r:id="rId15"/>
    <p:sldId id="265" r:id="rId16"/>
    <p:sldId id="266" r:id="rId17"/>
    <p:sldId id="271" r:id="rId18"/>
    <p:sldId id="284" r:id="rId19"/>
    <p:sldId id="285" r:id="rId20"/>
    <p:sldId id="286" r:id="rId21"/>
    <p:sldId id="282" r:id="rId22"/>
    <p:sldId id="283" r:id="rId23"/>
    <p:sldId id="298" r:id="rId24"/>
    <p:sldId id="299" r:id="rId25"/>
    <p:sldId id="300" r:id="rId26"/>
    <p:sldId id="301" r:id="rId27"/>
    <p:sldId id="302" r:id="rId28"/>
    <p:sldId id="310" r:id="rId29"/>
    <p:sldId id="303" r:id="rId30"/>
    <p:sldId id="308" r:id="rId31"/>
    <p:sldId id="309" r:id="rId32"/>
    <p:sldId id="304" r:id="rId33"/>
    <p:sldId id="292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ward Wilde" initials="EW" lastIdx="0" clrIdx="0">
    <p:extLst>
      <p:ext uri="{19B8F6BF-5375-455C-9EA6-DF929625EA0E}">
        <p15:presenceInfo xmlns:p15="http://schemas.microsoft.com/office/powerpoint/2012/main" userId="0826a8a8-136c-4af1-9418-2e43ee379f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AC"/>
    <a:srgbClr val="042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5"/>
    <p:restoredTop sz="96035"/>
  </p:normalViewPr>
  <p:slideViewPr>
    <p:cSldViewPr snapToGrid="0">
      <p:cViewPr varScale="1">
        <p:scale>
          <a:sx n="115" d="100"/>
          <a:sy n="115" d="100"/>
        </p:scale>
        <p:origin x="200" y="7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84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ward Wilde" userId="10033FFF9AB7C756@LIVE.COM" providerId="AD" clId="Web-{4E4506AD-5250-4E82-B742-1657EA817D26}"/>
  </pc:docChgLst>
  <pc:docChgLst>
    <pc:chgData name="Edward Wilde" userId="10033FFF9AB7C756@LIVE.COM" providerId="AD" clId="Web-{F8A95820-49BA-4C56-B827-A3E0DBFE89AE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C755D-24DA-5742-89A5-D1185E1D60E6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14017-AF0E-C042-A6EB-D0EB47A58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84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375094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56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What was happening is that the request</a:t>
            </a:r>
            <a:r>
              <a:rPr lang="en-US" baseline="0" dirty="0"/>
              <a:t> would timeout waiting for a response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We noticed that using a message broker in an RPC call chain didn’t seem to perform well under load, it was also a centralized point of failure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30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We started</a:t>
            </a:r>
            <a:r>
              <a:rPr lang="en-US" baseline="0" dirty="0"/>
              <a:t> with one service and replaced the service-to-service communication with straight forward http proxy </a:t>
            </a:r>
            <a:br>
              <a:rPr lang="en-US" baseline="0" dirty="0"/>
            </a:b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In our lab this performed much better than using the message broker</a:t>
            </a:r>
            <a:br>
              <a:rPr lang="en-US" baseline="0" dirty="0"/>
            </a:b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We were happy and congratulated ourselves on our brilliant idea!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072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until we started seeing timeouts again</a:t>
            </a:r>
          </a:p>
        </p:txBody>
      </p:sp>
    </p:spTree>
    <p:extLst>
      <p:ext uri="{BB962C8B-B14F-4D97-AF65-F5344CB8AC3E}">
        <p14:creationId xmlns:p14="http://schemas.microsoft.com/office/powerpoint/2010/main" val="39564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We noticed that the timeouts some times occurred when a service was garbage collecting, if only it had just gone to another</a:t>
            </a:r>
            <a:r>
              <a:rPr lang="en-US" baseline="0" dirty="0"/>
              <a:t> instance!</a:t>
            </a:r>
            <a:br>
              <a:rPr lang="en-US" baseline="0" dirty="0"/>
            </a:br>
            <a:br>
              <a:rPr lang="en-US" baseline="0" dirty="0"/>
            </a:b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So we wrote a little retry</a:t>
            </a:r>
            <a:r>
              <a:rPr lang="en-US" baseline="0" dirty="0"/>
              <a:t> library, in most cases the next request would succeed without a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069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However when the system was particularly busy we still saw the timeouts,</a:t>
            </a:r>
            <a:r>
              <a:rPr lang="en-US" baseline="0" dirty="0"/>
              <a:t> and our retry code was making a bad situation worse! </a:t>
            </a:r>
            <a:br>
              <a:rPr lang="en-US" baseline="0" dirty="0"/>
            </a:br>
            <a:br>
              <a:rPr lang="en-US" baseline="0" dirty="0"/>
            </a:b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As all the services were busy, retry was not a particularly sensible option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98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When we started form3 we were </a:t>
            </a:r>
            <a:r>
              <a:rPr lang="en-US" baseline="0" dirty="0"/>
              <a:t>conscious of the problems we encountered on our last system with service-to-service communication</a:t>
            </a:r>
            <a:br>
              <a:rPr lang="en-US" baseline="0" dirty="0"/>
            </a:b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We looked at using an off-the-shelf libraries that would handle retry, back-off and circuit-breaker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baseline="0" dirty="0"/>
          </a:p>
          <a:p>
            <a:pPr marL="0" indent="0">
              <a:buFont typeface="Arial" charset="0"/>
              <a:buNone/>
            </a:pPr>
            <a:r>
              <a:rPr lang="en-US" b="1" baseline="0" dirty="0"/>
              <a:t>Con</a:t>
            </a:r>
          </a:p>
          <a:p>
            <a:pPr marL="0" indent="0">
              <a:buFont typeface="Arial" charset="0"/>
              <a:buNone/>
            </a:pP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These libraries are language specific</a:t>
            </a:r>
            <a:br>
              <a:rPr lang="en-US" baseline="0" dirty="0"/>
            </a:b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Maintaining these libraries becomes difficult</a:t>
            </a:r>
          </a:p>
        </p:txBody>
      </p:sp>
    </p:spTree>
    <p:extLst>
      <p:ext uri="{BB962C8B-B14F-4D97-AF65-F5344CB8AC3E}">
        <p14:creationId xmlns:p14="http://schemas.microsoft.com/office/powerpoint/2010/main" val="1337096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A</a:t>
            </a:r>
            <a:r>
              <a:rPr lang="en-US" baseline="0" dirty="0"/>
              <a:t> service mesh is a dedicated piece of infrastructure to manage service to service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83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Linkerd</a:t>
            </a:r>
            <a:r>
              <a:rPr lang="en-US" dirty="0"/>
              <a:t> seamlessly integrates with </a:t>
            </a:r>
            <a:r>
              <a:rPr lang="en-US" dirty="0" err="1"/>
              <a:t>zipkin</a:t>
            </a:r>
            <a:r>
              <a:rPr lang="en-US" dirty="0"/>
              <a:t> and publishes trace information</a:t>
            </a:r>
          </a:p>
          <a:p>
            <a:endParaRPr lang="en-US" dirty="0"/>
          </a:p>
          <a:p>
            <a:r>
              <a:rPr lang="en-US" dirty="0"/>
              <a:t>This is really helpful in allowing you to discover which services play a role in particular requests, as well as seeing where the time is being spent</a:t>
            </a:r>
          </a:p>
        </p:txBody>
      </p:sp>
    </p:spTree>
    <p:extLst>
      <p:ext uri="{BB962C8B-B14F-4D97-AF65-F5344CB8AC3E}">
        <p14:creationId xmlns:p14="http://schemas.microsoft.com/office/powerpoint/2010/main" val="806350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/>
              <a:t>Here you can see why it’s called a mesh. Each node in our network has </a:t>
            </a:r>
            <a:r>
              <a:rPr lang="en-US" baseline="0" dirty="0" err="1"/>
              <a:t>linkerd</a:t>
            </a:r>
            <a:r>
              <a:rPr lang="en-US" baseline="0" dirty="0"/>
              <a:t> running on it and all communication goes through </a:t>
            </a:r>
            <a:r>
              <a:rPr lang="en-US" baseline="0" dirty="0" err="1"/>
              <a:t>linkerd</a:t>
            </a:r>
            <a:br>
              <a:rPr lang="en-US" baseline="0" dirty="0"/>
            </a:b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This kind of a setup is known as a linker-to-linker configuration</a:t>
            </a:r>
            <a:br>
              <a:rPr lang="en-US" baseline="0" dirty="0"/>
            </a:b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Between host computers you call via services via the </a:t>
            </a:r>
            <a:r>
              <a:rPr lang="en-US" baseline="0" dirty="0" err="1"/>
              <a:t>linkerd</a:t>
            </a:r>
            <a:r>
              <a:rPr lang="en-US" baseline="0" dirty="0"/>
              <a:t> process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/>
          </a:p>
          <a:p>
            <a:pPr marL="0" indent="0">
              <a:buFont typeface="Arial" charset="0"/>
              <a:buNone/>
            </a:pPr>
            <a:r>
              <a:rPr lang="en-US" baseline="0" dirty="0"/>
              <a:t>Why?</a:t>
            </a:r>
          </a:p>
          <a:p>
            <a:pPr marL="0" indent="0">
              <a:buFont typeface="Arial" charset="0"/>
              <a:buNone/>
            </a:pPr>
            <a:endParaRPr lang="en-US" baseline="0" dirty="0"/>
          </a:p>
          <a:p>
            <a:pPr marL="0" indent="0">
              <a:buFont typeface="Arial" charset="0"/>
              <a:buNone/>
            </a:pPr>
            <a:r>
              <a:rPr lang="en-US" baseline="0" dirty="0"/>
              <a:t>You might be thinking. Well, only allowing </a:t>
            </a:r>
            <a:r>
              <a:rPr lang="en-US" baseline="0" dirty="0" err="1"/>
              <a:t>linkerd</a:t>
            </a:r>
            <a:r>
              <a:rPr lang="en-US" baseline="0" dirty="0"/>
              <a:t> communication means that we </a:t>
            </a:r>
            <a:r>
              <a:rPr lang="en-US" b="1" baseline="0" dirty="0"/>
              <a:t>only have to manage TLS for </a:t>
            </a:r>
            <a:r>
              <a:rPr lang="en-US" b="1" baseline="0" dirty="0" err="1"/>
              <a:t>linkerd</a:t>
            </a:r>
            <a:r>
              <a:rPr lang="en-US" b="0" baseline="0" dirty="0"/>
              <a:t> and </a:t>
            </a:r>
            <a:r>
              <a:rPr lang="en-US" b="1" baseline="0" dirty="0"/>
              <a:t>we only allow </a:t>
            </a:r>
            <a:r>
              <a:rPr lang="en-US" b="1" baseline="0" dirty="0" err="1"/>
              <a:t>linkerd</a:t>
            </a:r>
            <a:r>
              <a:rPr lang="en-US" b="1" baseline="0" dirty="0"/>
              <a:t> ports to be exposed </a:t>
            </a:r>
            <a:r>
              <a:rPr lang="en-US" b="0" baseline="0" dirty="0"/>
              <a:t>on our internal network </a:t>
            </a:r>
            <a:r>
              <a:rPr lang="en-US" b="1" baseline="0" dirty="0"/>
              <a:t>which narrows our attack surface considerably</a:t>
            </a:r>
            <a:br>
              <a:rPr lang="en-US" b="1" baseline="0" dirty="0"/>
            </a:br>
            <a:endParaRPr lang="en-US" b="1" baseline="0" dirty="0"/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Client benefits (retry, timeout)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49636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first demonstration mimics the initial system 1 behavior before we started to improve it: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Quickly covers: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Load test tool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Influx and </a:t>
            </a:r>
            <a:r>
              <a:rPr lang="en-US" dirty="0" err="1"/>
              <a:t>grafana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Nginx configuration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Docker compose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953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I’m Ed,</a:t>
            </a:r>
          </a:p>
          <a:p>
            <a:r>
              <a:rPr lang="en-US" dirty="0"/>
              <a:t>I’m a developer I work at form3</a:t>
            </a:r>
          </a:p>
        </p:txBody>
      </p:sp>
    </p:spTree>
    <p:extLst>
      <p:ext uri="{BB962C8B-B14F-4D97-AF65-F5344CB8AC3E}">
        <p14:creationId xmlns:p14="http://schemas.microsoft.com/office/powerpoint/2010/main" val="21084634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can see we have a consistent number of request failures being sent back to the end user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Show those errors in </a:t>
            </a:r>
            <a:r>
              <a:rPr lang="en-US" dirty="0" err="1"/>
              <a:t>docker</a:t>
            </a:r>
            <a:r>
              <a:rPr lang="en-US" dirty="0"/>
              <a:t> logs</a:t>
            </a:r>
          </a:p>
        </p:txBody>
      </p:sp>
    </p:spTree>
    <p:extLst>
      <p:ext uri="{BB962C8B-B14F-4D97-AF65-F5344CB8AC3E}">
        <p14:creationId xmlns:p14="http://schemas.microsoft.com/office/powerpoint/2010/main" val="3532910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you can see the tail latencies on this heat map</a:t>
            </a:r>
          </a:p>
        </p:txBody>
      </p:sp>
    </p:spTree>
    <p:extLst>
      <p:ext uri="{BB962C8B-B14F-4D97-AF65-F5344CB8AC3E}">
        <p14:creationId xmlns:p14="http://schemas.microsoft.com/office/powerpoint/2010/main" val="2249575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second demo we’ve just injected </a:t>
            </a:r>
            <a:r>
              <a:rPr lang="en-US" dirty="0" err="1"/>
              <a:t>linkerd</a:t>
            </a:r>
            <a:r>
              <a:rPr lang="en-US" dirty="0"/>
              <a:t> into our request flow and added consul to the mix – all of which was incredibly straight forward</a:t>
            </a:r>
          </a:p>
          <a:p>
            <a:endParaRPr lang="en-US" dirty="0"/>
          </a:p>
          <a:p>
            <a:r>
              <a:rPr lang="en-US" dirty="0"/>
              <a:t>Quickly show: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Fire up the demo,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Show change </a:t>
            </a:r>
            <a:r>
              <a:rPr lang="en-US" dirty="0" err="1"/>
              <a:t>nginx</a:t>
            </a:r>
            <a:r>
              <a:rPr lang="en-US" dirty="0"/>
              <a:t> </a:t>
            </a:r>
            <a:r>
              <a:rPr lang="en-US" dirty="0" err="1"/>
              <a:t>config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Show </a:t>
            </a:r>
            <a:r>
              <a:rPr lang="en-US" dirty="0" err="1"/>
              <a:t>linkerd</a:t>
            </a:r>
            <a:r>
              <a:rPr lang="en-US" dirty="0"/>
              <a:t>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968772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Dramatically we can see that the errors have completely gone away, but they were still being generated by the services!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Also we’ve reduced the worst of the tail latency by 75% from 1second to 250ms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3305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some more work to do to get tail latency to an acceptable level</a:t>
            </a:r>
          </a:p>
          <a:p>
            <a:endParaRPr lang="en-US" dirty="0"/>
          </a:p>
          <a:p>
            <a:r>
              <a:rPr lang="en-US" dirty="0"/>
              <a:t>Google published some interesting research in 2013, the original paper is available in full PDF from Pen State University and via subscription from the ACM.</a:t>
            </a:r>
          </a:p>
          <a:p>
            <a:endParaRPr lang="en-US" dirty="0"/>
          </a:p>
          <a:p>
            <a:r>
              <a:rPr lang="en-US" dirty="0"/>
              <a:t>Google is using a technique called ‘hedge requests’ </a:t>
            </a:r>
            <a:r>
              <a:rPr lang="en-GB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request starts to take longer than the n-</a:t>
            </a:r>
            <a:r>
              <a:rPr lang="en-GB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GB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percentile, you can choose to issue the same request again, and use the response of the request which replies first to send to the client.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8000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461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 form3 we’ve done something really amazing. In</a:t>
            </a:r>
            <a:r>
              <a:rPr lang="en-US" baseline="0" dirty="0"/>
              <a:t> the last 18 months we’ve built a new type of payments platform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Imagine you are a new challenger digital only bank like </a:t>
            </a:r>
            <a:r>
              <a:rPr lang="en-US" baseline="0" dirty="0" err="1"/>
              <a:t>Monzo</a:t>
            </a:r>
            <a:r>
              <a:rPr lang="en-US" baseline="0" dirty="0"/>
              <a:t>. You need to build features that enable your users to send payments in real time to other peoples account to any bank in the UK, maybe </a:t>
            </a:r>
            <a:r>
              <a:rPr lang="en-US" baseline="0" dirty="0" err="1"/>
              <a:t>youre</a:t>
            </a:r>
            <a:r>
              <a:rPr lang="en-US" baseline="0" dirty="0"/>
              <a:t> a fan of `EUROPE` and want to send real time payments within the Eurozone. You want to do international payments anywhere in the world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896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really love stories about software &amp; hardware</a:t>
            </a:r>
            <a:r>
              <a:rPr lang="en-US" baseline="0" dirty="0"/>
              <a:t> development:</a:t>
            </a:r>
          </a:p>
          <a:p>
            <a:endParaRPr lang="en-US" baseline="0" dirty="0"/>
          </a:p>
          <a:p>
            <a:r>
              <a:rPr lang="en-US" baseline="0" dirty="0"/>
              <a:t>Some personal favorites: </a:t>
            </a:r>
          </a:p>
          <a:p>
            <a:endParaRPr lang="en-US" baseline="0" dirty="0"/>
          </a:p>
          <a:p>
            <a:r>
              <a:rPr lang="en-US" b="1" baseline="0" dirty="0"/>
              <a:t>Dealers of lightening </a:t>
            </a:r>
            <a:r>
              <a:rPr lang="en-US" baseline="0" dirty="0"/>
              <a:t>which charts the success of the Xerox </a:t>
            </a:r>
            <a:r>
              <a:rPr lang="en-US" baseline="0" dirty="0" err="1"/>
              <a:t>parc</a:t>
            </a:r>
            <a:r>
              <a:rPr lang="en-US" baseline="0" dirty="0"/>
              <a:t> research laboratory founded in 1970 to explore the office of the future. In 5 years invented:</a:t>
            </a:r>
          </a:p>
          <a:p>
            <a:endParaRPr lang="en-US" baseline="0" dirty="0"/>
          </a:p>
          <a:p>
            <a:r>
              <a:rPr lang="en-US" baseline="0" dirty="0"/>
              <a:t>Founded by George </a:t>
            </a:r>
            <a:r>
              <a:rPr lang="en-US" baseline="0" dirty="0" err="1"/>
              <a:t>Pake</a:t>
            </a:r>
            <a:r>
              <a:rPr lang="en-US" baseline="0" dirty="0"/>
              <a:t> &amp; ran by Bob Taylor,</a:t>
            </a:r>
          </a:p>
          <a:p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The laser printer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Object oriented programming with Smalltalk (Alan Kay)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Bitmap graphics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First GUI based personal computer (Butler Lampson $20K)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Ethernet (Bob Metcalf)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baseline="0" dirty="0"/>
          </a:p>
          <a:p>
            <a:pPr marL="0" indent="0">
              <a:buFont typeface="Arial" charset="0"/>
              <a:buNone/>
            </a:pPr>
            <a:r>
              <a:rPr lang="en-US" b="1" baseline="0" dirty="0"/>
              <a:t>Show stopper!</a:t>
            </a:r>
          </a:p>
        </p:txBody>
      </p:sp>
    </p:spTree>
    <p:extLst>
      <p:ext uri="{BB962C8B-B14F-4D97-AF65-F5344CB8AC3E}">
        <p14:creationId xmlns:p14="http://schemas.microsoft.com/office/powerpoint/2010/main" val="346077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brief</a:t>
            </a:r>
            <a:r>
              <a:rPr lang="en-US" baseline="0" dirty="0"/>
              <a:t> story is how the same group of engineers worked on two different systems improving inter-service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12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we sort the time it takes to complete a request from quickest to longest, that’s how you calculate percentiles for latency</a:t>
            </a:r>
          </a:p>
          <a:p>
            <a:endParaRPr lang="en-US" dirty="0"/>
          </a:p>
          <a:p>
            <a:r>
              <a:rPr lang="en-US" dirty="0"/>
              <a:t>In this graph we see that the 99 percentile is 0.3 that means 99% of requests were 0.3ms or quicker, or another way of looking at that is 1% of requests took longer that 1%.</a:t>
            </a:r>
          </a:p>
          <a:p>
            <a:endParaRPr lang="en-US" dirty="0"/>
          </a:p>
          <a:p>
            <a:r>
              <a:rPr lang="en-US" dirty="0"/>
              <a:t>At the 99.99 percentile we see requests are an whole order of magnitude greater than the 99% this is our tail latency. </a:t>
            </a:r>
          </a:p>
          <a:p>
            <a:endParaRPr lang="en-US" dirty="0"/>
          </a:p>
          <a:p>
            <a:r>
              <a:rPr lang="en-US" dirty="0"/>
              <a:t>In a system that has </a:t>
            </a:r>
            <a:r>
              <a:rPr lang="en-US" b="1" dirty="0"/>
              <a:t>1 million users 100 users will experience the worst part of that tail latency </a:t>
            </a:r>
            <a:r>
              <a:rPr lang="en-US" dirty="0"/>
              <a:t>and </a:t>
            </a:r>
            <a:r>
              <a:rPr lang="en-US" b="1" dirty="0"/>
              <a:t>10,000 users will experience some part of the tail latency. And this is only for a system that has one request</a:t>
            </a:r>
          </a:p>
          <a:p>
            <a:endParaRPr lang="en-US" dirty="0"/>
          </a:p>
          <a:p>
            <a:r>
              <a:rPr lang="en-US" dirty="0"/>
              <a:t>If your system has 10 requests that make up part of the page view those figures start to look a whole lot worse quite quickly!</a:t>
            </a:r>
          </a:p>
        </p:txBody>
      </p:sp>
    </p:spTree>
    <p:extLst>
      <p:ext uri="{BB962C8B-B14F-4D97-AF65-F5344CB8AC3E}">
        <p14:creationId xmlns:p14="http://schemas.microsoft.com/office/powerpoint/2010/main" val="1596510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charset="0"/>
              <a:buChar char="•"/>
            </a:pPr>
            <a:r>
              <a:rPr lang="en-US" baseline="0" dirty="0"/>
              <a:t>The system allows customers to trade shares, foreign exchange and commodities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The system was </a:t>
            </a:r>
            <a:r>
              <a:rPr lang="en-US" baseline="0" dirty="0" err="1"/>
              <a:t>api</a:t>
            </a:r>
            <a:r>
              <a:rPr lang="en-US" baseline="0" dirty="0"/>
              <a:t> driven and made up of more than 200 services, with many instances of each service, spread across two datacenters in active / active arrangement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It worked well, however we sometimes got reports from customers that they would place a trade and nothing would happen</a:t>
            </a:r>
          </a:p>
        </p:txBody>
      </p:sp>
    </p:spTree>
    <p:extLst>
      <p:ext uri="{BB962C8B-B14F-4D97-AF65-F5344CB8AC3E}">
        <p14:creationId xmlns:p14="http://schemas.microsoft.com/office/powerpoint/2010/main" val="57326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was a monolith, actually the worst kind of monolith – the distributed monolith!</a:t>
            </a:r>
          </a:p>
        </p:txBody>
      </p:sp>
    </p:spTree>
    <p:extLst>
      <p:ext uri="{BB962C8B-B14F-4D97-AF65-F5344CB8AC3E}">
        <p14:creationId xmlns:p14="http://schemas.microsoft.com/office/powerpoint/2010/main" val="333814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The request would be placed</a:t>
            </a:r>
            <a:r>
              <a:rPr lang="en-US" baseline="0" dirty="0"/>
              <a:t> on a queue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Service-b would process the request and place the response on the `response queue`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Where it would get picked up by the </a:t>
            </a:r>
            <a:r>
              <a:rPr lang="en-US" baseline="0" dirty="0" err="1"/>
              <a:t>api</a:t>
            </a:r>
            <a:r>
              <a:rPr lang="en-US" baseline="0" dirty="0"/>
              <a:t> gateway and send back to the client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aseline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This worked ’okay’ for the majority of cases under normal load</a:t>
            </a:r>
            <a:br>
              <a:rPr lang="en-US" baseline="0" dirty="0"/>
            </a:br>
            <a:endParaRPr lang="en-US" baseline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However occasionally we would get reports from customers that they placed a trade and saw nothing happen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544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.emf"/><Relationship Id="rId21" Type="http://schemas.openxmlformats.org/officeDocument/2006/relationships/image" Target="../media/image21.emf"/><Relationship Id="rId42" Type="http://schemas.openxmlformats.org/officeDocument/2006/relationships/image" Target="../media/image42.emf"/><Relationship Id="rId47" Type="http://schemas.openxmlformats.org/officeDocument/2006/relationships/image" Target="../media/image47.emf"/><Relationship Id="rId63" Type="http://schemas.openxmlformats.org/officeDocument/2006/relationships/image" Target="../media/image63.emf"/><Relationship Id="rId68" Type="http://schemas.openxmlformats.org/officeDocument/2006/relationships/image" Target="../media/image68.emf"/><Relationship Id="rId84" Type="http://schemas.openxmlformats.org/officeDocument/2006/relationships/image" Target="../media/image84.emf"/><Relationship Id="rId89" Type="http://schemas.openxmlformats.org/officeDocument/2006/relationships/image" Target="../media/image89.emf"/><Relationship Id="rId112" Type="http://schemas.openxmlformats.org/officeDocument/2006/relationships/image" Target="../media/image112.emf"/><Relationship Id="rId16" Type="http://schemas.openxmlformats.org/officeDocument/2006/relationships/image" Target="../media/image16.emf"/><Relationship Id="rId107" Type="http://schemas.openxmlformats.org/officeDocument/2006/relationships/image" Target="../media/image107.emf"/><Relationship Id="rId11" Type="http://schemas.openxmlformats.org/officeDocument/2006/relationships/image" Target="../media/image11.emf"/><Relationship Id="rId32" Type="http://schemas.openxmlformats.org/officeDocument/2006/relationships/image" Target="../media/image32.emf"/><Relationship Id="rId37" Type="http://schemas.openxmlformats.org/officeDocument/2006/relationships/image" Target="../media/image37.emf"/><Relationship Id="rId53" Type="http://schemas.openxmlformats.org/officeDocument/2006/relationships/image" Target="../media/image53.emf"/><Relationship Id="rId58" Type="http://schemas.openxmlformats.org/officeDocument/2006/relationships/image" Target="../media/image58.emf"/><Relationship Id="rId74" Type="http://schemas.openxmlformats.org/officeDocument/2006/relationships/image" Target="../media/image74.emf"/><Relationship Id="rId79" Type="http://schemas.openxmlformats.org/officeDocument/2006/relationships/image" Target="../media/image79.emf"/><Relationship Id="rId102" Type="http://schemas.openxmlformats.org/officeDocument/2006/relationships/image" Target="../media/image102.emf"/><Relationship Id="rId5" Type="http://schemas.openxmlformats.org/officeDocument/2006/relationships/image" Target="../media/image5.emf"/><Relationship Id="rId90" Type="http://schemas.openxmlformats.org/officeDocument/2006/relationships/image" Target="../media/image90.emf"/><Relationship Id="rId95" Type="http://schemas.openxmlformats.org/officeDocument/2006/relationships/image" Target="../media/image95.emf"/><Relationship Id="rId22" Type="http://schemas.openxmlformats.org/officeDocument/2006/relationships/image" Target="../media/image22.emf"/><Relationship Id="rId27" Type="http://schemas.openxmlformats.org/officeDocument/2006/relationships/image" Target="../media/image27.emf"/><Relationship Id="rId43" Type="http://schemas.openxmlformats.org/officeDocument/2006/relationships/image" Target="../media/image43.emf"/><Relationship Id="rId48" Type="http://schemas.openxmlformats.org/officeDocument/2006/relationships/image" Target="../media/image48.emf"/><Relationship Id="rId64" Type="http://schemas.openxmlformats.org/officeDocument/2006/relationships/image" Target="../media/image64.emf"/><Relationship Id="rId69" Type="http://schemas.openxmlformats.org/officeDocument/2006/relationships/image" Target="../media/image69.emf"/><Relationship Id="rId113" Type="http://schemas.openxmlformats.org/officeDocument/2006/relationships/image" Target="../media/image113.emf"/><Relationship Id="rId80" Type="http://schemas.openxmlformats.org/officeDocument/2006/relationships/image" Target="../media/image80.emf"/><Relationship Id="rId85" Type="http://schemas.openxmlformats.org/officeDocument/2006/relationships/image" Target="../media/image85.emf"/><Relationship Id="rId12" Type="http://schemas.openxmlformats.org/officeDocument/2006/relationships/image" Target="../media/image12.emf"/><Relationship Id="rId17" Type="http://schemas.openxmlformats.org/officeDocument/2006/relationships/image" Target="../media/image17.emf"/><Relationship Id="rId33" Type="http://schemas.openxmlformats.org/officeDocument/2006/relationships/image" Target="../media/image33.emf"/><Relationship Id="rId38" Type="http://schemas.openxmlformats.org/officeDocument/2006/relationships/image" Target="../media/image38.emf"/><Relationship Id="rId59" Type="http://schemas.openxmlformats.org/officeDocument/2006/relationships/image" Target="../media/image59.emf"/><Relationship Id="rId103" Type="http://schemas.openxmlformats.org/officeDocument/2006/relationships/image" Target="../media/image103.emf"/><Relationship Id="rId108" Type="http://schemas.openxmlformats.org/officeDocument/2006/relationships/image" Target="../media/image108.emf"/><Relationship Id="rId54" Type="http://schemas.openxmlformats.org/officeDocument/2006/relationships/image" Target="../media/image54.emf"/><Relationship Id="rId70" Type="http://schemas.openxmlformats.org/officeDocument/2006/relationships/image" Target="../media/image70.emf"/><Relationship Id="rId75" Type="http://schemas.openxmlformats.org/officeDocument/2006/relationships/image" Target="../media/image75.emf"/><Relationship Id="rId91" Type="http://schemas.openxmlformats.org/officeDocument/2006/relationships/image" Target="../media/image91.emf"/><Relationship Id="rId96" Type="http://schemas.openxmlformats.org/officeDocument/2006/relationships/image" Target="../media/image9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15" Type="http://schemas.openxmlformats.org/officeDocument/2006/relationships/image" Target="../media/image15.emf"/><Relationship Id="rId23" Type="http://schemas.openxmlformats.org/officeDocument/2006/relationships/image" Target="../media/image23.emf"/><Relationship Id="rId28" Type="http://schemas.openxmlformats.org/officeDocument/2006/relationships/image" Target="../media/image28.emf"/><Relationship Id="rId36" Type="http://schemas.openxmlformats.org/officeDocument/2006/relationships/image" Target="../media/image36.emf"/><Relationship Id="rId49" Type="http://schemas.openxmlformats.org/officeDocument/2006/relationships/image" Target="../media/image49.emf"/><Relationship Id="rId57" Type="http://schemas.openxmlformats.org/officeDocument/2006/relationships/image" Target="../media/image57.emf"/><Relationship Id="rId106" Type="http://schemas.openxmlformats.org/officeDocument/2006/relationships/image" Target="../media/image106.emf"/><Relationship Id="rId10" Type="http://schemas.openxmlformats.org/officeDocument/2006/relationships/image" Target="../media/image10.emf"/><Relationship Id="rId31" Type="http://schemas.openxmlformats.org/officeDocument/2006/relationships/image" Target="../media/image31.emf"/><Relationship Id="rId44" Type="http://schemas.openxmlformats.org/officeDocument/2006/relationships/image" Target="../media/image44.emf"/><Relationship Id="rId52" Type="http://schemas.openxmlformats.org/officeDocument/2006/relationships/image" Target="../media/image52.emf"/><Relationship Id="rId60" Type="http://schemas.openxmlformats.org/officeDocument/2006/relationships/image" Target="../media/image60.emf"/><Relationship Id="rId65" Type="http://schemas.openxmlformats.org/officeDocument/2006/relationships/image" Target="../media/image65.emf"/><Relationship Id="rId73" Type="http://schemas.openxmlformats.org/officeDocument/2006/relationships/image" Target="../media/image73.emf"/><Relationship Id="rId78" Type="http://schemas.openxmlformats.org/officeDocument/2006/relationships/image" Target="../media/image78.emf"/><Relationship Id="rId81" Type="http://schemas.openxmlformats.org/officeDocument/2006/relationships/image" Target="../media/image81.emf"/><Relationship Id="rId86" Type="http://schemas.openxmlformats.org/officeDocument/2006/relationships/image" Target="../media/image86.emf"/><Relationship Id="rId94" Type="http://schemas.openxmlformats.org/officeDocument/2006/relationships/image" Target="../media/image94.emf"/><Relationship Id="rId99" Type="http://schemas.openxmlformats.org/officeDocument/2006/relationships/image" Target="../media/image99.emf"/><Relationship Id="rId101" Type="http://schemas.openxmlformats.org/officeDocument/2006/relationships/image" Target="../media/image101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3" Type="http://schemas.openxmlformats.org/officeDocument/2006/relationships/image" Target="../media/image13.emf"/><Relationship Id="rId18" Type="http://schemas.openxmlformats.org/officeDocument/2006/relationships/image" Target="../media/image18.emf"/><Relationship Id="rId39" Type="http://schemas.openxmlformats.org/officeDocument/2006/relationships/image" Target="../media/image39.emf"/><Relationship Id="rId109" Type="http://schemas.openxmlformats.org/officeDocument/2006/relationships/image" Target="../media/image109.emf"/><Relationship Id="rId34" Type="http://schemas.openxmlformats.org/officeDocument/2006/relationships/image" Target="../media/image34.emf"/><Relationship Id="rId50" Type="http://schemas.openxmlformats.org/officeDocument/2006/relationships/image" Target="../media/image50.emf"/><Relationship Id="rId55" Type="http://schemas.openxmlformats.org/officeDocument/2006/relationships/image" Target="../media/image55.emf"/><Relationship Id="rId76" Type="http://schemas.openxmlformats.org/officeDocument/2006/relationships/image" Target="../media/image76.emf"/><Relationship Id="rId97" Type="http://schemas.openxmlformats.org/officeDocument/2006/relationships/image" Target="../media/image97.emf"/><Relationship Id="rId104" Type="http://schemas.openxmlformats.org/officeDocument/2006/relationships/image" Target="../media/image104.emf"/><Relationship Id="rId7" Type="http://schemas.openxmlformats.org/officeDocument/2006/relationships/image" Target="../media/image7.emf"/><Relationship Id="rId71" Type="http://schemas.openxmlformats.org/officeDocument/2006/relationships/image" Target="../media/image71.emf"/><Relationship Id="rId92" Type="http://schemas.openxmlformats.org/officeDocument/2006/relationships/image" Target="../media/image92.emf"/><Relationship Id="rId2" Type="http://schemas.openxmlformats.org/officeDocument/2006/relationships/image" Target="../media/image2.emf"/><Relationship Id="rId29" Type="http://schemas.openxmlformats.org/officeDocument/2006/relationships/image" Target="../media/image29.emf"/><Relationship Id="rId24" Type="http://schemas.openxmlformats.org/officeDocument/2006/relationships/image" Target="../media/image24.emf"/><Relationship Id="rId40" Type="http://schemas.openxmlformats.org/officeDocument/2006/relationships/image" Target="../media/image40.emf"/><Relationship Id="rId45" Type="http://schemas.openxmlformats.org/officeDocument/2006/relationships/image" Target="../media/image45.emf"/><Relationship Id="rId66" Type="http://schemas.openxmlformats.org/officeDocument/2006/relationships/image" Target="../media/image66.emf"/><Relationship Id="rId87" Type="http://schemas.openxmlformats.org/officeDocument/2006/relationships/image" Target="../media/image87.emf"/><Relationship Id="rId110" Type="http://schemas.openxmlformats.org/officeDocument/2006/relationships/image" Target="../media/image110.emf"/><Relationship Id="rId61" Type="http://schemas.openxmlformats.org/officeDocument/2006/relationships/image" Target="../media/image61.emf"/><Relationship Id="rId82" Type="http://schemas.openxmlformats.org/officeDocument/2006/relationships/image" Target="../media/image82.emf"/><Relationship Id="rId19" Type="http://schemas.openxmlformats.org/officeDocument/2006/relationships/image" Target="../media/image19.emf"/><Relationship Id="rId14" Type="http://schemas.openxmlformats.org/officeDocument/2006/relationships/image" Target="../media/image14.emf"/><Relationship Id="rId30" Type="http://schemas.openxmlformats.org/officeDocument/2006/relationships/image" Target="../media/image30.emf"/><Relationship Id="rId35" Type="http://schemas.openxmlformats.org/officeDocument/2006/relationships/image" Target="../media/image35.emf"/><Relationship Id="rId56" Type="http://schemas.openxmlformats.org/officeDocument/2006/relationships/image" Target="../media/image56.emf"/><Relationship Id="rId77" Type="http://schemas.openxmlformats.org/officeDocument/2006/relationships/image" Target="../media/image77.emf"/><Relationship Id="rId100" Type="http://schemas.openxmlformats.org/officeDocument/2006/relationships/image" Target="../media/image100.emf"/><Relationship Id="rId105" Type="http://schemas.openxmlformats.org/officeDocument/2006/relationships/image" Target="../media/image105.emf"/><Relationship Id="rId8" Type="http://schemas.openxmlformats.org/officeDocument/2006/relationships/image" Target="../media/image8.emf"/><Relationship Id="rId51" Type="http://schemas.openxmlformats.org/officeDocument/2006/relationships/image" Target="../media/image51.emf"/><Relationship Id="rId72" Type="http://schemas.openxmlformats.org/officeDocument/2006/relationships/image" Target="../media/image72.emf"/><Relationship Id="rId93" Type="http://schemas.openxmlformats.org/officeDocument/2006/relationships/image" Target="../media/image93.emf"/><Relationship Id="rId98" Type="http://schemas.openxmlformats.org/officeDocument/2006/relationships/image" Target="../media/image98.emf"/><Relationship Id="rId3" Type="http://schemas.openxmlformats.org/officeDocument/2006/relationships/image" Target="../media/image3.emf"/><Relationship Id="rId25" Type="http://schemas.openxmlformats.org/officeDocument/2006/relationships/image" Target="../media/image25.emf"/><Relationship Id="rId46" Type="http://schemas.openxmlformats.org/officeDocument/2006/relationships/image" Target="../media/image46.emf"/><Relationship Id="rId67" Type="http://schemas.openxmlformats.org/officeDocument/2006/relationships/image" Target="../media/image67.emf"/><Relationship Id="rId20" Type="http://schemas.openxmlformats.org/officeDocument/2006/relationships/image" Target="../media/image20.emf"/><Relationship Id="rId41" Type="http://schemas.openxmlformats.org/officeDocument/2006/relationships/image" Target="../media/image41.emf"/><Relationship Id="rId62" Type="http://schemas.openxmlformats.org/officeDocument/2006/relationships/image" Target="../media/image62.emf"/><Relationship Id="rId83" Type="http://schemas.openxmlformats.org/officeDocument/2006/relationships/image" Target="../media/image83.emf"/><Relationship Id="rId88" Type="http://schemas.openxmlformats.org/officeDocument/2006/relationships/image" Target="../media/image88.emf"/><Relationship Id="rId111" Type="http://schemas.openxmlformats.org/officeDocument/2006/relationships/image" Target="../media/image111.emf"/></Relationships>
</file>

<file path=ppt/slideLayouts/_rels/slideLayout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emf"/><Relationship Id="rId18" Type="http://schemas.openxmlformats.org/officeDocument/2006/relationships/image" Target="../media/image130.emf"/><Relationship Id="rId26" Type="http://schemas.openxmlformats.org/officeDocument/2006/relationships/image" Target="../media/image138.emf"/><Relationship Id="rId3" Type="http://schemas.openxmlformats.org/officeDocument/2006/relationships/image" Target="../media/image115.emf"/><Relationship Id="rId21" Type="http://schemas.openxmlformats.org/officeDocument/2006/relationships/image" Target="../media/image133.emf"/><Relationship Id="rId7" Type="http://schemas.openxmlformats.org/officeDocument/2006/relationships/image" Target="../media/image119.emf"/><Relationship Id="rId12" Type="http://schemas.openxmlformats.org/officeDocument/2006/relationships/image" Target="../media/image124.emf"/><Relationship Id="rId17" Type="http://schemas.openxmlformats.org/officeDocument/2006/relationships/image" Target="../media/image129.emf"/><Relationship Id="rId25" Type="http://schemas.openxmlformats.org/officeDocument/2006/relationships/image" Target="../media/image137.emf"/><Relationship Id="rId33" Type="http://schemas.openxmlformats.org/officeDocument/2006/relationships/image" Target="../media/image145.emf"/><Relationship Id="rId2" Type="http://schemas.openxmlformats.org/officeDocument/2006/relationships/image" Target="../media/image114.emf"/><Relationship Id="rId16" Type="http://schemas.openxmlformats.org/officeDocument/2006/relationships/image" Target="../media/image128.emf"/><Relationship Id="rId20" Type="http://schemas.openxmlformats.org/officeDocument/2006/relationships/image" Target="../media/image132.emf"/><Relationship Id="rId29" Type="http://schemas.openxmlformats.org/officeDocument/2006/relationships/image" Target="../media/image14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8.emf"/><Relationship Id="rId11" Type="http://schemas.openxmlformats.org/officeDocument/2006/relationships/image" Target="../media/image123.emf"/><Relationship Id="rId24" Type="http://schemas.openxmlformats.org/officeDocument/2006/relationships/image" Target="../media/image136.emf"/><Relationship Id="rId32" Type="http://schemas.openxmlformats.org/officeDocument/2006/relationships/image" Target="../media/image144.emf"/><Relationship Id="rId5" Type="http://schemas.openxmlformats.org/officeDocument/2006/relationships/image" Target="../media/image117.emf"/><Relationship Id="rId15" Type="http://schemas.openxmlformats.org/officeDocument/2006/relationships/image" Target="../media/image127.emf"/><Relationship Id="rId23" Type="http://schemas.openxmlformats.org/officeDocument/2006/relationships/image" Target="../media/image135.emf"/><Relationship Id="rId28" Type="http://schemas.openxmlformats.org/officeDocument/2006/relationships/image" Target="../media/image140.emf"/><Relationship Id="rId10" Type="http://schemas.openxmlformats.org/officeDocument/2006/relationships/image" Target="../media/image122.emf"/><Relationship Id="rId19" Type="http://schemas.openxmlformats.org/officeDocument/2006/relationships/image" Target="../media/image131.emf"/><Relationship Id="rId31" Type="http://schemas.openxmlformats.org/officeDocument/2006/relationships/image" Target="../media/image143.emf"/><Relationship Id="rId4" Type="http://schemas.openxmlformats.org/officeDocument/2006/relationships/image" Target="../media/image116.emf"/><Relationship Id="rId9" Type="http://schemas.openxmlformats.org/officeDocument/2006/relationships/image" Target="../media/image121.emf"/><Relationship Id="rId14" Type="http://schemas.openxmlformats.org/officeDocument/2006/relationships/image" Target="../media/image126.emf"/><Relationship Id="rId22" Type="http://schemas.openxmlformats.org/officeDocument/2006/relationships/image" Target="../media/image134.emf"/><Relationship Id="rId27" Type="http://schemas.openxmlformats.org/officeDocument/2006/relationships/image" Target="../media/image139.emf"/><Relationship Id="rId30" Type="http://schemas.openxmlformats.org/officeDocument/2006/relationships/image" Target="../media/image142.emf"/><Relationship Id="rId8" Type="http://schemas.openxmlformats.org/officeDocument/2006/relationships/image" Target="../media/image120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subTitle" idx="1" hasCustomPrompt="1"/>
          </p:nvPr>
        </p:nvSpPr>
        <p:spPr>
          <a:xfrm>
            <a:off x="524026" y="1900430"/>
            <a:ext cx="3777522" cy="380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 b="0" i="0" baseline="0">
                <a:solidFill>
                  <a:srgbClr val="00B1AC"/>
                </a:solidFill>
                <a:latin typeface="Roboto" charset="0"/>
                <a:ea typeface="Roboto" charset="0"/>
                <a:cs typeface="Roboto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r>
              <a:rPr lang="en-GB" dirty="0"/>
              <a:t>Document </a:t>
            </a:r>
            <a:r>
              <a:rPr lang="en-GB" dirty="0" err="1"/>
              <a:t>name_version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4026" y="1116764"/>
            <a:ext cx="2504295" cy="670180"/>
          </a:xfrm>
          <a:prstGeom prst="rect">
            <a:avLst/>
          </a:prstGeom>
        </p:spPr>
        <p:txBody>
          <a:bodyPr/>
          <a:lstStyle>
            <a:lvl1pPr algn="l">
              <a:defRPr sz="3600" b="0" i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Title Slide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24026" y="4279389"/>
            <a:ext cx="1382110" cy="237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6CB5D59D-ABA8-4F41-B815-C483FD12BE31}" type="datetime3">
              <a:rPr lang="en-GB" sz="1100" baseline="0" smtClean="0">
                <a:solidFill>
                  <a:schemeClr val="bg1">
                    <a:lumMod val="65000"/>
                  </a:schemeClr>
                </a:solidFill>
              </a:rPr>
              <a:pPr algn="ctr"/>
              <a:t>5 June, 2018</a:t>
            </a:fld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294682" y="4766871"/>
            <a:ext cx="577121" cy="299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708816" y="3614849"/>
            <a:ext cx="1246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Client Logo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-Page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896" y="124736"/>
            <a:ext cx="3875894" cy="32496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71488" y="848412"/>
            <a:ext cx="8380412" cy="3733113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charset="0"/>
              <a:buChar char="•"/>
              <a:defRPr sz="1800">
                <a:latin typeface="Roboto" charset="0"/>
                <a:ea typeface="Roboto" charset="0"/>
                <a:cs typeface="Roboto" charset="0"/>
              </a:defRPr>
            </a:lvl1pPr>
            <a:lvl2pPr marL="285750" indent="-285750">
              <a:buFont typeface="Arial" charset="0"/>
              <a:buChar char="•"/>
              <a:defRPr/>
            </a:lvl2pPr>
            <a:lvl3pPr marL="285750" indent="-285750">
              <a:buFont typeface="Arial" charset="0"/>
              <a:buChar char="•"/>
              <a:defRPr>
                <a:latin typeface="Roboto" charset="0"/>
                <a:ea typeface="Roboto" charset="0"/>
                <a:cs typeface="Roboto" charset="0"/>
              </a:defRPr>
            </a:lvl3pPr>
            <a:lvl4pPr marL="285750" indent="-285750">
              <a:buFont typeface="Arial" charset="0"/>
              <a:buChar char="•"/>
              <a:defRPr sz="1600">
                <a:latin typeface="Roboto" charset="0"/>
                <a:ea typeface="Roboto" charset="0"/>
                <a:cs typeface="Roboto" charset="0"/>
              </a:defRPr>
            </a:lvl4pPr>
            <a:lvl5pPr>
              <a:defRPr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3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2447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Page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246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30936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l"/>
            <a:endParaRPr lang="en-US" b="1" cap="none" spc="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253896" y="124736"/>
            <a:ext cx="3875894" cy="32496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s-Layou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2660750" y="786984"/>
            <a:ext cx="1925397" cy="3543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750" y="786984"/>
            <a:ext cx="1925397" cy="3543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25" name="Shape 25"/>
          <p:cNvSpPr txBox="1">
            <a:spLocks noGrp="1"/>
          </p:cNvSpPr>
          <p:nvPr>
            <p:ph type="body" idx="3"/>
          </p:nvPr>
        </p:nvSpPr>
        <p:spPr>
          <a:xfrm>
            <a:off x="7004750" y="786984"/>
            <a:ext cx="1925397" cy="3543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26" name="Shape 26"/>
          <p:cNvSpPr/>
          <p:nvPr/>
        </p:nvSpPr>
        <p:spPr>
          <a:xfrm>
            <a:off x="0" y="0"/>
            <a:ext cx="2481000" cy="467280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223525" y="1535550"/>
            <a:ext cx="2213700" cy="207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 i="0" u="none" strike="noStrike" cap="none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lvl="1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-DarkBackground-Layout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25" y="0"/>
            <a:ext cx="9144000" cy="46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>
              <a:latin typeface="Roboto" charset="0"/>
              <a:ea typeface="Roboto" charset="0"/>
              <a:cs typeface="Roboto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926"/>
            <a:ext cx="9144000" cy="43873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 cap="none" spc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4001685" y="70045"/>
            <a:ext cx="1027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PDF Icons</a:t>
            </a:r>
          </a:p>
        </p:txBody>
      </p:sp>
      <p:pic>
        <p:nvPicPr>
          <p:cNvPr id="75" name="Picture 7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32" y="774470"/>
            <a:ext cx="360000" cy="26106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133" y="675539"/>
            <a:ext cx="360000" cy="3600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044" y="675539"/>
            <a:ext cx="302290" cy="360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245" y="675539"/>
            <a:ext cx="315000" cy="360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801" y="822330"/>
            <a:ext cx="360000" cy="205714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600" y="675539"/>
            <a:ext cx="265846" cy="3600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02" y="669870"/>
            <a:ext cx="360000" cy="365669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203" y="735997"/>
            <a:ext cx="360000" cy="29954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099" y="675539"/>
            <a:ext cx="280305" cy="3600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00" y="784376"/>
            <a:ext cx="360000" cy="25116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01" y="675539"/>
            <a:ext cx="360000" cy="3600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2" y="752304"/>
            <a:ext cx="360000" cy="28323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80" y="1287079"/>
            <a:ext cx="360000" cy="313636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121" y="1335452"/>
            <a:ext cx="360000" cy="265263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062" y="1257330"/>
            <a:ext cx="360000" cy="343385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2" y="1839600"/>
            <a:ext cx="304615" cy="3600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239" y="1336170"/>
            <a:ext cx="360000" cy="264545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31" y="771722"/>
            <a:ext cx="360000" cy="263817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45" y="1866668"/>
            <a:ext cx="360000" cy="33293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003" y="1307177"/>
            <a:ext cx="360000" cy="293538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97" y="1240715"/>
            <a:ext cx="153893" cy="3600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329" y="675539"/>
            <a:ext cx="250909" cy="3600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126" y="1240715"/>
            <a:ext cx="291818" cy="3600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067" y="1291615"/>
            <a:ext cx="360000" cy="293023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008" y="1249022"/>
            <a:ext cx="360000" cy="3600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949" y="1270676"/>
            <a:ext cx="360000" cy="33834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938" y="1366984"/>
            <a:ext cx="360000" cy="233731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79" y="1207438"/>
            <a:ext cx="360000" cy="393277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20" y="1294715"/>
            <a:ext cx="360000" cy="3060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61" y="1291115"/>
            <a:ext cx="360000" cy="3096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530" y="714012"/>
            <a:ext cx="360000" cy="32152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193" y="2400250"/>
            <a:ext cx="360000" cy="379385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58" y="2419635"/>
            <a:ext cx="241832" cy="3600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536" y="2531263"/>
            <a:ext cx="360000" cy="248372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128" y="2419635"/>
            <a:ext cx="360000" cy="3600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01" y="2419635"/>
            <a:ext cx="174462" cy="360000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11" y="2419635"/>
            <a:ext cx="252000" cy="36000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92" y="2419635"/>
            <a:ext cx="305454" cy="360000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71" y="2469635"/>
            <a:ext cx="360000" cy="3100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06" y="2419635"/>
            <a:ext cx="360000" cy="36000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41" y="2471453"/>
            <a:ext cx="360000" cy="308182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839" y="1833891"/>
            <a:ext cx="229091" cy="36000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53" y="1839600"/>
            <a:ext cx="244580" cy="360000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157" y="1839600"/>
            <a:ext cx="310154" cy="36000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76" y="2430544"/>
            <a:ext cx="360000" cy="349091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57" y="1839600"/>
            <a:ext cx="250312" cy="360000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225" y="1864523"/>
            <a:ext cx="360000" cy="335077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 userDrawn="1"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43" y="1839600"/>
            <a:ext cx="304186" cy="36000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15" y="1803600"/>
            <a:ext cx="360000" cy="39600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 userDrawn="1"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36" y="1839600"/>
            <a:ext cx="284651" cy="36000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513" y="1839600"/>
            <a:ext cx="301395" cy="360000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901" y="1839600"/>
            <a:ext cx="239084" cy="36000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73" y="1889833"/>
            <a:ext cx="360000" cy="309767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 userDrawn="1"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97" y="1839600"/>
            <a:ext cx="360000" cy="360000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12" y="2419635"/>
            <a:ext cx="262957" cy="3600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 userDrawn="1"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10" y="2474023"/>
            <a:ext cx="360000" cy="305612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55" y="2419635"/>
            <a:ext cx="351290" cy="360000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 userDrawn="1"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489" y="3027801"/>
            <a:ext cx="199688" cy="360000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416" y="3027801"/>
            <a:ext cx="218769" cy="360000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 userDrawn="1"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24" y="3027801"/>
            <a:ext cx="272061" cy="360000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10" y="3027801"/>
            <a:ext cx="244580" cy="360000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 userDrawn="1"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39" y="3027801"/>
            <a:ext cx="293023" cy="360000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71" y="3027801"/>
            <a:ext cx="320315" cy="360000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47" y="3027801"/>
            <a:ext cx="261562" cy="3600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 userDrawn="1"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071" y="3091987"/>
            <a:ext cx="360000" cy="295814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 userDrawn="1"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04" y="3027801"/>
            <a:ext cx="288550" cy="360000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52" y="3027801"/>
            <a:ext cx="331875" cy="360000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 userDrawn="1"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548" y="3025010"/>
            <a:ext cx="360000" cy="362791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 userDrawn="1"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909" y="3082346"/>
            <a:ext cx="360000" cy="305455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 userDrawn="1"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747" y="3041541"/>
            <a:ext cx="360000" cy="346260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 userDrawn="1"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92" y="3027801"/>
            <a:ext cx="199688" cy="360000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 userDrawn="1"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42" y="3086905"/>
            <a:ext cx="360000" cy="300896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 userDrawn="1"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47" y="3637876"/>
            <a:ext cx="230625" cy="360000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 userDrawn="1"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509" y="3637876"/>
            <a:ext cx="327273" cy="360000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286" y="3637876"/>
            <a:ext cx="294545" cy="360000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 userDrawn="1"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99" y="3637876"/>
            <a:ext cx="291297" cy="360000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 userDrawn="1"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08" y="3637876"/>
            <a:ext cx="360000" cy="360000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 userDrawn="1"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750" y="3637876"/>
            <a:ext cx="313171" cy="360000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 userDrawn="1"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29" y="3637876"/>
            <a:ext cx="296640" cy="360000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 userDrawn="1"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94" y="3682527"/>
            <a:ext cx="360000" cy="315349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 userDrawn="1"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816" y="3659861"/>
            <a:ext cx="360000" cy="338015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 userDrawn="1"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138" y="3705376"/>
            <a:ext cx="360000" cy="292500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 userDrawn="1"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930" y="3654491"/>
            <a:ext cx="360000" cy="343385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 userDrawn="1"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74" y="3698799"/>
            <a:ext cx="360000" cy="299077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 userDrawn="1"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52" y="3714240"/>
            <a:ext cx="360000" cy="283636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 userDrawn="1"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1" y="3735796"/>
            <a:ext cx="360000" cy="262080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 userDrawn="1"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460" y="3654365"/>
            <a:ext cx="360000" cy="343511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 userDrawn="1"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478" y="4267863"/>
            <a:ext cx="239062" cy="360000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 userDrawn="1"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342" y="4278402"/>
            <a:ext cx="321952" cy="360000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 userDrawn="1"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969" y="4365537"/>
            <a:ext cx="360000" cy="262326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 userDrawn="1"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596" y="4342632"/>
            <a:ext cx="360000" cy="285231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 userDrawn="1"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484" y="4284871"/>
            <a:ext cx="360000" cy="342992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 userDrawn="1"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11" y="4279292"/>
            <a:ext cx="360000" cy="348571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 userDrawn="1"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30" y="4267863"/>
            <a:ext cx="338508" cy="360000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 userDrawn="1"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913" y="4267863"/>
            <a:ext cx="308571" cy="360000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 userDrawn="1"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857" y="4273444"/>
            <a:ext cx="360000" cy="354419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 userDrawn="1"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05" y="4369602"/>
            <a:ext cx="360000" cy="258261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 userDrawn="1"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70" y="4267863"/>
            <a:ext cx="325162" cy="360000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 userDrawn="1"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97" y="4289848"/>
            <a:ext cx="360000" cy="338015"/>
          </a:xfrm>
          <a:prstGeom prst="rect">
            <a:avLst/>
          </a:prstGeom>
        </p:spPr>
      </p:pic>
      <p:pic>
        <p:nvPicPr>
          <p:cNvPr id="178" name="Picture 177"/>
          <p:cNvPicPr>
            <a:picLocks noChangeAspect="1"/>
          </p:cNvPicPr>
          <p:nvPr userDrawn="1"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24" y="4383385"/>
            <a:ext cx="360000" cy="244478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 userDrawn="1"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1" y="4320418"/>
            <a:ext cx="360000" cy="307445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 userDrawn="1"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2" y="1191849"/>
            <a:ext cx="360000" cy="354331"/>
          </a:xfrm>
          <a:prstGeom prst="rect">
            <a:avLst/>
          </a:prstGeom>
        </p:spPr>
      </p:pic>
      <p:pic>
        <p:nvPicPr>
          <p:cNvPr id="181" name="Picture 180"/>
          <p:cNvPicPr>
            <a:picLocks noChangeAspect="1"/>
          </p:cNvPicPr>
          <p:nvPr userDrawn="1"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81" y="1869507"/>
            <a:ext cx="360000" cy="313282"/>
          </a:xfrm>
          <a:prstGeom prst="rect">
            <a:avLst/>
          </a:prstGeom>
        </p:spPr>
      </p:pic>
      <p:pic>
        <p:nvPicPr>
          <p:cNvPr id="182" name="Picture 181"/>
          <p:cNvPicPr>
            <a:picLocks noChangeAspect="1"/>
          </p:cNvPicPr>
          <p:nvPr userDrawn="1"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45" y="4267863"/>
            <a:ext cx="334080" cy="360000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 userDrawn="1"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667" y="4267863"/>
            <a:ext cx="337143" cy="360000"/>
          </a:xfrm>
          <a:prstGeom prst="rect">
            <a:avLst/>
          </a:prstGeom>
        </p:spPr>
      </p:pic>
      <p:pic>
        <p:nvPicPr>
          <p:cNvPr id="184" name="Picture 183"/>
          <p:cNvPicPr>
            <a:picLocks noChangeAspect="1"/>
          </p:cNvPicPr>
          <p:nvPr userDrawn="1"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810" y="3665899"/>
            <a:ext cx="360000" cy="29387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 userDrawn="1"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810" y="3033238"/>
            <a:ext cx="360000" cy="351628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 userDrawn="1"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239" y="2468468"/>
            <a:ext cx="360000" cy="309767"/>
          </a:xfrm>
          <a:prstGeom prst="rect">
            <a:avLst/>
          </a:prstGeom>
        </p:spPr>
      </p:pic>
      <p:pic>
        <p:nvPicPr>
          <p:cNvPr id="187" name="Picture 186"/>
          <p:cNvPicPr>
            <a:picLocks noChangeAspect="1"/>
          </p:cNvPicPr>
          <p:nvPr userDrawn="1"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459" y="1869507"/>
            <a:ext cx="360000" cy="335077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 userDrawn="1"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096" y="2507176"/>
            <a:ext cx="360000" cy="266565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 userDrawn="1"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304" y="1257330"/>
            <a:ext cx="360000" cy="348293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 userDrawn="1"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042" y="669870"/>
            <a:ext cx="309768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926"/>
            <a:ext cx="9144000" cy="43873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 cap="none" spc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3799662" y="72402"/>
            <a:ext cx="1544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Older PDF Icons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00B1A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7" y="918228"/>
            <a:ext cx="593333" cy="3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700" y="1539656"/>
            <a:ext cx="278182" cy="3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212" y="1539656"/>
            <a:ext cx="230400" cy="3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42" y="1641834"/>
            <a:ext cx="356400" cy="2578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970" y="1566005"/>
            <a:ext cx="356400" cy="333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40" y="1557512"/>
            <a:ext cx="356400" cy="3421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8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510" y="1551544"/>
            <a:ext cx="356400" cy="3481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9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780" y="1659293"/>
            <a:ext cx="356400" cy="2403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0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50" y="1543256"/>
            <a:ext cx="356400" cy="356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320" y="1632356"/>
            <a:ext cx="356400" cy="267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2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90" y="1567556"/>
            <a:ext cx="356400" cy="332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60" y="1543256"/>
            <a:ext cx="356400" cy="356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4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30" y="1601444"/>
            <a:ext cx="356400" cy="2982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5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00" y="1586897"/>
            <a:ext cx="356400" cy="3127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6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48" y="1539656"/>
            <a:ext cx="301622" cy="36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7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18" y="1587806"/>
            <a:ext cx="356400" cy="3118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8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677" y="957468"/>
            <a:ext cx="356400" cy="3207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9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440" y="918228"/>
            <a:ext cx="314999" cy="36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0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51" y="1014228"/>
            <a:ext cx="356400" cy="264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1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095" y="913728"/>
            <a:ext cx="356400" cy="364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2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67" y="921828"/>
            <a:ext cx="356400" cy="356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3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623" y="1096666"/>
            <a:ext cx="356400" cy="18156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4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912" y="913136"/>
            <a:ext cx="356400" cy="36509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5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84" y="921828"/>
            <a:ext cx="356400" cy="356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6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856" y="913343"/>
            <a:ext cx="356400" cy="3648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7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328" y="1040628"/>
            <a:ext cx="356400" cy="237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8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60" y="918228"/>
            <a:ext cx="31814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9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532" y="930967"/>
            <a:ext cx="356400" cy="34726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0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876" y="918228"/>
            <a:ext cx="243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1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04" y="1045793"/>
            <a:ext cx="356400" cy="23243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2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48" y="912918"/>
            <a:ext cx="356400" cy="36531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33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9677" y="1663179"/>
            <a:ext cx="360000" cy="23647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8"/>
          <p:cNvPicPr preferRelativeResize="0"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237" y="4777302"/>
            <a:ext cx="938250" cy="281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hape 9"/>
          <p:cNvCxnSpPr/>
          <p:nvPr/>
        </p:nvCxnSpPr>
        <p:spPr>
          <a:xfrm>
            <a:off x="296050" y="4670626"/>
            <a:ext cx="860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10"/>
          <p:cNvSpPr txBox="1"/>
          <p:nvPr/>
        </p:nvSpPr>
        <p:spPr>
          <a:xfrm>
            <a:off x="203875" y="4768473"/>
            <a:ext cx="2389423" cy="28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© Form3 Financial Cloud 201</a:t>
            </a:r>
            <a:r>
              <a:rPr lang="en-GB" sz="70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8</a:t>
            </a:r>
            <a:r>
              <a:rPr lang="en" sz="70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 –</a:t>
            </a:r>
            <a:r>
              <a:rPr lang="en-GB" sz="700" baseline="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70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</a:t>
            </a:r>
          </a:p>
          <a:p>
            <a:pPr lvl="0">
              <a:spcBef>
                <a:spcPts val="0"/>
              </a:spcBef>
              <a:buNone/>
            </a:pPr>
            <a:endParaRPr sz="700" dirty="0">
              <a:solidFill>
                <a:schemeClr val="lt2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144000" cy="629587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4362138" y="4777302"/>
            <a:ext cx="41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62D2C8-ABAB-2648-9ADD-CDF8DE73A66A}" type="slidenum">
              <a:rPr lang="en-US" sz="1200" b="0" i="0" smtClean="0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‹#›</a:t>
            </a:fld>
            <a:endParaRPr lang="en-US" sz="1200" b="0" i="0" dirty="0">
              <a:solidFill>
                <a:schemeClr val="bg1">
                  <a:lumMod val="65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57" r:id="rId3"/>
    <p:sldLayoutId id="2147483662" r:id="rId4"/>
    <p:sldLayoutId id="2147483653" r:id="rId5"/>
    <p:sldLayoutId id="2147483651" r:id="rId6"/>
    <p:sldLayoutId id="2147483658" r:id="rId7"/>
    <p:sldLayoutId id="2147483659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tiff"/><Relationship Id="rId4" Type="http://schemas.openxmlformats.org/officeDocument/2006/relationships/image" Target="../media/image16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(null)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(null)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(null)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(null)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5.tiff"/><Relationship Id="rId7" Type="http://schemas.openxmlformats.org/officeDocument/2006/relationships/image" Target="../media/image17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3.tech/" TargetMode="External"/><Relationship Id="rId11" Type="http://schemas.openxmlformats.org/officeDocument/2006/relationships/image" Target="../media/image181.jpg"/><Relationship Id="rId5" Type="http://schemas.openxmlformats.org/officeDocument/2006/relationships/image" Target="../media/image176.tiff"/><Relationship Id="rId10" Type="http://schemas.openxmlformats.org/officeDocument/2006/relationships/image" Target="../media/image180.jpeg"/><Relationship Id="rId4" Type="http://schemas.openxmlformats.org/officeDocument/2006/relationships/hyperlink" Target="https://github.com/ewilde/kubecon" TargetMode="External"/><Relationship Id="rId9" Type="http://schemas.openxmlformats.org/officeDocument/2006/relationships/image" Target="../media/image1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0.jpg"/><Relationship Id="rId4" Type="http://schemas.openxmlformats.org/officeDocument/2006/relationships/image" Target="../media/image14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1116012"/>
            <a:ext cx="8064693" cy="2312987"/>
          </a:xfrm>
        </p:spPr>
        <p:txBody>
          <a:bodyPr anchor="t"/>
          <a:lstStyle/>
          <a:p>
            <a:pPr algn="ctr"/>
            <a:r>
              <a:rPr lang="en-US" sz="5200" dirty="0"/>
              <a:t>Evolving systems design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from unreliable </a:t>
            </a:r>
            <a:r>
              <a:rPr lang="en-US" sz="2800" dirty="0" err="1"/>
              <a:t>rpc</a:t>
            </a:r>
            <a:r>
              <a:rPr lang="en-US" sz="2800" dirty="0"/>
              <a:t> to resilience with </a:t>
            </a:r>
            <a:r>
              <a:rPr lang="en-US" sz="2800" b="1" dirty="0" err="1"/>
              <a:t>Linkerd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7883" y="3958877"/>
            <a:ext cx="2118741" cy="380674"/>
          </a:xfrm>
        </p:spPr>
        <p:txBody>
          <a:bodyPr/>
          <a:lstStyle/>
          <a:p>
            <a:r>
              <a:rPr lang="en-US" dirty="0"/>
              <a:t>Edward Wilde</a:t>
            </a:r>
          </a:p>
        </p:txBody>
      </p:sp>
    </p:spTree>
    <p:extLst>
      <p:ext uri="{BB962C8B-B14F-4D97-AF65-F5344CB8AC3E}">
        <p14:creationId xmlns:p14="http://schemas.microsoft.com/office/powerpoint/2010/main" val="930804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Timeout!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190914"/>
            <a:ext cx="8380412" cy="3047422"/>
          </a:xfrm>
        </p:spPr>
      </p:pic>
    </p:spTree>
    <p:extLst>
      <p:ext uri="{BB962C8B-B14F-4D97-AF65-F5344CB8AC3E}">
        <p14:creationId xmlns:p14="http://schemas.microsoft.com/office/powerpoint/2010/main" val="88775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http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006594"/>
            <a:ext cx="8380412" cy="3416062"/>
          </a:xfrm>
        </p:spPr>
      </p:pic>
    </p:spTree>
    <p:extLst>
      <p:ext uri="{BB962C8B-B14F-4D97-AF65-F5344CB8AC3E}">
        <p14:creationId xmlns:p14="http://schemas.microsoft.com/office/powerpoint/2010/main" val="1695101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Oops still timeout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975874"/>
            <a:ext cx="8380412" cy="3477502"/>
          </a:xfrm>
        </p:spPr>
      </p:pic>
    </p:spTree>
    <p:extLst>
      <p:ext uri="{BB962C8B-B14F-4D97-AF65-F5344CB8AC3E}">
        <p14:creationId xmlns:p14="http://schemas.microsoft.com/office/powerpoint/2010/main" val="913700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that again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006594"/>
            <a:ext cx="8380412" cy="3416062"/>
          </a:xfrm>
        </p:spPr>
      </p:pic>
    </p:spTree>
    <p:extLst>
      <p:ext uri="{BB962C8B-B14F-4D97-AF65-F5344CB8AC3E}">
        <p14:creationId xmlns:p14="http://schemas.microsoft.com/office/powerpoint/2010/main" val="1758962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Busy day, more timeout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975874"/>
            <a:ext cx="8380412" cy="3477502"/>
          </a:xfrm>
        </p:spPr>
      </p:pic>
    </p:spTree>
    <p:extLst>
      <p:ext uri="{BB962C8B-B14F-4D97-AF65-F5344CB8AC3E}">
        <p14:creationId xmlns:p14="http://schemas.microsoft.com/office/powerpoint/2010/main" val="1975861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96" y="124736"/>
            <a:ext cx="8496814" cy="324969"/>
          </a:xfrm>
        </p:spPr>
        <p:txBody>
          <a:bodyPr/>
          <a:lstStyle/>
          <a:p>
            <a:r>
              <a:rPr lang="en-US" dirty="0"/>
              <a:t>System 2: Service to service communication in a </a:t>
            </a:r>
            <a:r>
              <a:rPr lang="en-US" dirty="0" err="1"/>
              <a:t>microservices</a:t>
            </a:r>
            <a:r>
              <a:rPr lang="en-US" dirty="0"/>
              <a:t> architecture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25" y="847725"/>
            <a:ext cx="4199538" cy="3733800"/>
          </a:xfrm>
        </p:spPr>
      </p:pic>
    </p:spTree>
    <p:extLst>
      <p:ext uri="{BB962C8B-B14F-4D97-AF65-F5344CB8AC3E}">
        <p14:creationId xmlns:p14="http://schemas.microsoft.com/office/powerpoint/2010/main" val="606265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mesh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231" y="840547"/>
            <a:ext cx="4432300" cy="6604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990" y="1706175"/>
            <a:ext cx="4936553" cy="1863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1878" y="1683026"/>
            <a:ext cx="73483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Retry failures / timeout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Implements circuit breaker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Security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Routing logic &amp; service discovery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Blue / green deployments: canary releases </a:t>
            </a:r>
            <a:r>
              <a:rPr lang="en-US" dirty="0" err="1"/>
              <a:t>etc</a:t>
            </a:r>
            <a:r>
              <a:rPr lang="mr-IN" dirty="0"/>
              <a:t>…</a:t>
            </a:r>
            <a:endParaRPr lang="en-GB" dirty="0"/>
          </a:p>
          <a:p>
            <a:pPr marL="285750" indent="-285750">
              <a:buFont typeface="Arial" charset="0"/>
              <a:buChar char="•"/>
            </a:pPr>
            <a:r>
              <a:rPr lang="en-GB" dirty="0"/>
              <a:t>Distributed Tracing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Other services meshes are available: </a:t>
            </a:r>
            <a:r>
              <a:rPr lang="en-US" dirty="0" err="1"/>
              <a:t>istio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182" y="524413"/>
            <a:ext cx="1697361" cy="63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6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0" y="629063"/>
            <a:ext cx="9064487" cy="404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59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96" y="124736"/>
            <a:ext cx="5042004" cy="324969"/>
          </a:xfrm>
        </p:spPr>
        <p:txBody>
          <a:bodyPr/>
          <a:lstStyle/>
          <a:p>
            <a:r>
              <a:rPr lang="en-US" dirty="0"/>
              <a:t>Service mesh in a </a:t>
            </a:r>
            <a:r>
              <a:rPr lang="en-US"/>
              <a:t>microservices architecture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25" y="847725"/>
            <a:ext cx="4199538" cy="3733800"/>
          </a:xfrm>
        </p:spPr>
      </p:pic>
    </p:spTree>
    <p:extLst>
      <p:ext uri="{BB962C8B-B14F-4D97-AF65-F5344CB8AC3E}">
        <p14:creationId xmlns:p14="http://schemas.microsoft.com/office/powerpoint/2010/main" val="1801473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system-1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470" y="847725"/>
            <a:ext cx="5206447" cy="3733800"/>
          </a:xfrm>
        </p:spPr>
      </p:pic>
    </p:spTree>
    <p:extLst>
      <p:ext uri="{BB962C8B-B14F-4D97-AF65-F5344CB8AC3E}">
        <p14:creationId xmlns:p14="http://schemas.microsoft.com/office/powerpoint/2010/main" val="1389469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452835"/>
            <a:ext cx="8380412" cy="252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24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1: Response times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936"/>
            <a:ext cx="9144000" cy="39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6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1: Response times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628268"/>
            <a:ext cx="7223760" cy="4046675"/>
          </a:xfrm>
        </p:spPr>
      </p:pic>
    </p:spTree>
    <p:extLst>
      <p:ext uri="{BB962C8B-B14F-4D97-AF65-F5344CB8AC3E}">
        <p14:creationId xmlns:p14="http://schemas.microsoft.com/office/powerpoint/2010/main" val="1797742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system-2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5715C3-C08D-7F47-A5C0-BB0B9D42F10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65239" y="690687"/>
            <a:ext cx="7022270" cy="3743661"/>
          </a:xfrm>
        </p:spPr>
      </p:pic>
    </p:spTree>
    <p:extLst>
      <p:ext uri="{BB962C8B-B14F-4D97-AF65-F5344CB8AC3E}">
        <p14:creationId xmlns:p14="http://schemas.microsoft.com/office/powerpoint/2010/main" val="1320828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2: Response times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694"/>
            <a:ext cx="9148980" cy="3966737"/>
          </a:xfrm>
        </p:spPr>
      </p:pic>
    </p:spTree>
    <p:extLst>
      <p:ext uri="{BB962C8B-B14F-4D97-AF65-F5344CB8AC3E}">
        <p14:creationId xmlns:p14="http://schemas.microsoft.com/office/powerpoint/2010/main" val="395440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2: Response times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" y="628542"/>
            <a:ext cx="7209796" cy="4053185"/>
          </a:xfrm>
        </p:spPr>
      </p:pic>
    </p:spTree>
    <p:extLst>
      <p:ext uri="{BB962C8B-B14F-4D97-AF65-F5344CB8AC3E}">
        <p14:creationId xmlns:p14="http://schemas.microsoft.com/office/powerpoint/2010/main" val="127935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126A1-1C5B-F740-B4B2-D7CF5DE8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 2 demos compare?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3AE95E-9B09-0B44-9B7E-B222E0A89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135" y="1224099"/>
            <a:ext cx="4540865" cy="2578628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BF99889E-CE11-D743-B3D5-DC5A474E7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4099"/>
            <a:ext cx="4603135" cy="2578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59664E-BE10-FE44-8DA3-DC192149FE3E}"/>
              </a:ext>
            </a:extLst>
          </p:cNvPr>
          <p:cNvSpPr txBox="1"/>
          <p:nvPr/>
        </p:nvSpPr>
        <p:spPr>
          <a:xfrm>
            <a:off x="253896" y="916322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System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3D661E-C784-C641-81E7-22D3AF437923}"/>
              </a:ext>
            </a:extLst>
          </p:cNvPr>
          <p:cNvSpPr txBox="1"/>
          <p:nvPr/>
        </p:nvSpPr>
        <p:spPr>
          <a:xfrm>
            <a:off x="4603135" y="916321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System 2</a:t>
            </a:r>
          </a:p>
        </p:txBody>
      </p:sp>
    </p:spTree>
    <p:extLst>
      <p:ext uri="{BB962C8B-B14F-4D97-AF65-F5344CB8AC3E}">
        <p14:creationId xmlns:p14="http://schemas.microsoft.com/office/powerpoint/2010/main" val="330540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improving tail latency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317327" y="847725"/>
            <a:ext cx="6688734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74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BB2CB-5C3D-CE4E-B039-FD01CF5B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Hedge requests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D45C31-C1C0-644A-8705-A20FDF0B165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53896" y="755375"/>
            <a:ext cx="8507894" cy="3299790"/>
          </a:xfrm>
        </p:spPr>
      </p:pic>
    </p:spTree>
    <p:extLst>
      <p:ext uri="{BB962C8B-B14F-4D97-AF65-F5344CB8AC3E}">
        <p14:creationId xmlns:p14="http://schemas.microsoft.com/office/powerpoint/2010/main" val="2547485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BCC21-9DD8-DB47-84DD-2A6E7C247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Hedge requests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0D76D3-51F6-2A45-B1A2-961B1DE8B2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53897" y="747670"/>
            <a:ext cx="8413026" cy="3931321"/>
          </a:xfrm>
        </p:spPr>
      </p:pic>
    </p:spTree>
    <p:extLst>
      <p:ext uri="{BB962C8B-B14F-4D97-AF65-F5344CB8AC3E}">
        <p14:creationId xmlns:p14="http://schemas.microsoft.com/office/powerpoint/2010/main" val="8795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it up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have used </a:t>
            </a:r>
            <a:r>
              <a:rPr lang="en-US" dirty="0" err="1"/>
              <a:t>Linkerd</a:t>
            </a:r>
            <a:r>
              <a:rPr lang="en-US" dirty="0"/>
              <a:t> in this demo to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Reduce error rates using retries</a:t>
            </a:r>
          </a:p>
          <a:p>
            <a:r>
              <a:rPr lang="en-US" dirty="0"/>
              <a:t>Minimize tail latencies using timeouts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Additionally at Form3 we use it to:</a:t>
            </a:r>
          </a:p>
          <a:p>
            <a:r>
              <a:rPr lang="en-US" dirty="0"/>
              <a:t>Increase security &amp;</a:t>
            </a:r>
          </a:p>
          <a:p>
            <a:r>
              <a:rPr lang="en-US" dirty="0"/>
              <a:t>Help diagnose problems using tracing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277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B5A575-7D41-9141-AC5B-4860F618D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1" y="702644"/>
            <a:ext cx="8837730" cy="36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36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79799" y="678769"/>
            <a:ext cx="838853" cy="4403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1882" y="729691"/>
            <a:ext cx="341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charset="0"/>
                <a:ea typeface="Roboto" charset="0"/>
                <a:cs typeface="Roboto" charset="0"/>
                <a:hlinkClick r:id="rId4"/>
              </a:rPr>
              <a:t>https://github.com/ewilde/kubecon</a:t>
            </a:r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50" y="1565076"/>
            <a:ext cx="747532" cy="224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1882" y="1450782"/>
            <a:ext cx="341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charset="0"/>
                <a:ea typeface="Roboto" charset="0"/>
                <a:cs typeface="Roboto" charset="0"/>
                <a:hlinkClick r:id="rId6"/>
              </a:rPr>
              <a:t>https://form3.tech</a:t>
            </a:r>
            <a:endParaRPr lang="en-US" sz="16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4336414" y="825837"/>
            <a:ext cx="902826" cy="124710"/>
          </a:xfrm>
          <a:prstGeom prst="leftArrow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92046" y="696379"/>
            <a:ext cx="843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this talk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82" y="678769"/>
            <a:ext cx="2544318" cy="16962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71157" y="1450782"/>
            <a:ext cx="216439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latin typeface="Roboto" charset="0"/>
                <a:ea typeface="Roboto" charset="0"/>
                <a:cs typeface="Roboto" charset="0"/>
              </a:rPr>
              <a:t>service mesh yay!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9888" y="2394126"/>
            <a:ext cx="605790" cy="12115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41871" y="3605706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working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02825" y="2846027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and/or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040" y="2524935"/>
            <a:ext cx="949960" cy="9499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308EC6-8124-4648-B972-E051A1E2B0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799" y="2093245"/>
            <a:ext cx="2828157" cy="21211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81F447-24E8-5340-B95B-C9B63374EF7E}"/>
              </a:ext>
            </a:extLst>
          </p:cNvPr>
          <p:cNvSpPr txBox="1"/>
          <p:nvPr/>
        </p:nvSpPr>
        <p:spPr>
          <a:xfrm>
            <a:off x="745006" y="4395375"/>
            <a:ext cx="2821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only hire nice people!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3B87EE-0A43-1140-BF77-154841E50A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1457" y="2093245"/>
            <a:ext cx="2910517" cy="2182888"/>
          </a:xfrm>
          <a:prstGeom prst="rect">
            <a:avLst/>
          </a:prstGeom>
        </p:spPr>
      </p:pic>
      <p:sp>
        <p:nvSpPr>
          <p:cNvPr id="33" name="Curved Up Arrow 32">
            <a:extLst>
              <a:ext uri="{FF2B5EF4-FFF2-40B4-BE49-F238E27FC236}">
                <a16:creationId xmlns:a16="http://schemas.microsoft.com/office/drawing/2014/main" id="{51282365-B55E-4143-ACE0-FD624B6891E9}"/>
              </a:ext>
            </a:extLst>
          </p:cNvPr>
          <p:cNvSpPr/>
          <p:nvPr/>
        </p:nvSpPr>
        <p:spPr>
          <a:xfrm rot="15777849" flipV="1">
            <a:off x="-146270" y="3816548"/>
            <a:ext cx="1203718" cy="48465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134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3860">
            <a:off x="1336547" y="210313"/>
            <a:ext cx="3556127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0"/>
            <a:ext cx="385762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0"/>
            <a:ext cx="33747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3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story about unreliable RPC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 numCol="2"/>
          <a:lstStyle/>
          <a:p>
            <a:r>
              <a:rPr lang="en-US" dirty="0"/>
              <a:t>System 1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Increased reliability</a:t>
            </a:r>
          </a:p>
          <a:p>
            <a:r>
              <a:rPr lang="en-US" dirty="0"/>
              <a:t>Reduced overall latency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But</a:t>
            </a:r>
            <a:r>
              <a:rPr lang="is-IS" dirty="0"/>
              <a:t>….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Did not manage to reduce tail-latency</a:t>
            </a:r>
          </a:p>
          <a:p>
            <a:r>
              <a:rPr lang="en-US" dirty="0"/>
              <a:t>Did not manage to protect services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System 2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Increased reliability</a:t>
            </a:r>
          </a:p>
          <a:p>
            <a:r>
              <a:rPr lang="en-US" dirty="0"/>
              <a:t>Reduced overall latency</a:t>
            </a:r>
          </a:p>
          <a:p>
            <a:r>
              <a:rPr lang="en-US" dirty="0"/>
              <a:t>Protected services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But</a:t>
            </a:r>
            <a:r>
              <a:rPr lang="is-IS" dirty="0"/>
              <a:t>…</a:t>
            </a:r>
          </a:p>
          <a:p>
            <a:pPr marL="0" indent="0">
              <a:buNone/>
            </a:pPr>
            <a:endParaRPr lang="is-IS" dirty="0"/>
          </a:p>
          <a:p>
            <a:r>
              <a:rPr lang="is-IS" dirty="0"/>
              <a:t>Still need to work more on tail-latency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13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5C0D6-5DA9-B841-9F49-A97F81A93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Tail latency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C4785-3508-D445-9C81-491AC7EE29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E174C-7AE3-B244-9E39-4681B0435E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16" r="3704" b="6359"/>
          <a:stretch/>
        </p:blipFill>
        <p:spPr>
          <a:xfrm>
            <a:off x="1897626" y="740260"/>
            <a:ext cx="4857135" cy="38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0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667542" y="847725"/>
            <a:ext cx="5988304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26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4721" y="0"/>
            <a:ext cx="10267523" cy="467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6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System 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006594"/>
            <a:ext cx="8380412" cy="3416062"/>
          </a:xfrm>
        </p:spPr>
      </p:pic>
    </p:spTree>
    <p:extLst>
      <p:ext uri="{BB962C8B-B14F-4D97-AF65-F5344CB8AC3E}">
        <p14:creationId xmlns:p14="http://schemas.microsoft.com/office/powerpoint/2010/main" val="108026788"/>
      </p:ext>
    </p:extLst>
  </p:cSld>
  <p:clrMapOvr>
    <a:masterClrMapping/>
  </p:clrMapOvr>
</p:sld>
</file>

<file path=ppt/theme/theme1.xml><?xml version="1.0" encoding="utf-8"?>
<a:theme xmlns:a="http://schemas.openxmlformats.org/drawingml/2006/main" name="Form3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5BE799A80FDE4784584920F5F4EE22" ma:contentTypeVersion="7" ma:contentTypeDescription="Create a new document." ma:contentTypeScope="" ma:versionID="ace21100fe5f8fa94be4e825f26be098">
  <xsd:schema xmlns:xsd="http://www.w3.org/2001/XMLSchema" xmlns:xs="http://www.w3.org/2001/XMLSchema" xmlns:p="http://schemas.microsoft.com/office/2006/metadata/properties" xmlns:ns2="ca569423-81a9-4b2a-8e7f-3d6012c8bdcd" xmlns:ns3="b19b06af-531e-40f9-bff3-15497b2c0976" targetNamespace="http://schemas.microsoft.com/office/2006/metadata/properties" ma:root="true" ma:fieldsID="21015c833d26006a99d56df9a7e2bc16" ns2:_="" ns3:_="">
    <xsd:import namespace="ca569423-81a9-4b2a-8e7f-3d6012c8bdcd"/>
    <xsd:import namespace="b19b06af-531e-40f9-bff3-15497b2c097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569423-81a9-4b2a-8e7f-3d6012c8bdc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9b06af-531e-40f9-bff3-15497b2c09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84824D-1D87-439A-9FA9-52845784EA27}">
  <ds:schemaRefs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ca569423-81a9-4b2a-8e7f-3d6012c8bdcd"/>
    <ds:schemaRef ds:uri="http://schemas.microsoft.com/office/infopath/2007/PartnerControls"/>
    <ds:schemaRef ds:uri="http://schemas.openxmlformats.org/package/2006/metadata/core-properties"/>
    <ds:schemaRef ds:uri="b19b06af-531e-40f9-bff3-15497b2c097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83DE978-84D1-4736-9F49-5B88B4C239E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C02FF1-03D7-49FB-A86E-E5B743275672}">
  <ds:schemaRefs>
    <ds:schemaRef ds:uri="b19b06af-531e-40f9-bff3-15497b2c0976"/>
    <ds:schemaRef ds:uri="ca569423-81a9-4b2a-8e7f-3d6012c8bdc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29316</TotalTime>
  <Words>1132</Words>
  <Application>Microsoft Macintosh PowerPoint</Application>
  <PresentationFormat>On-screen Show (16:9)</PresentationFormat>
  <Paragraphs>167</Paragraphs>
  <Slides>30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Montserrat</vt:lpstr>
      <vt:lpstr>Roboto</vt:lpstr>
      <vt:lpstr>Roboto Light</vt:lpstr>
      <vt:lpstr>Form3 template</vt:lpstr>
      <vt:lpstr>Evolving systems design  from unreliable rpc to resilience with Linkerd </vt:lpstr>
      <vt:lpstr>PowerPoint Presentation</vt:lpstr>
      <vt:lpstr>PowerPoint Presentation</vt:lpstr>
      <vt:lpstr>PowerPoint Presentation</vt:lpstr>
      <vt:lpstr>A story about unreliable RPC</vt:lpstr>
      <vt:lpstr>Tail latency</vt:lpstr>
      <vt:lpstr>System 1</vt:lpstr>
      <vt:lpstr>PowerPoint Presentation</vt:lpstr>
      <vt:lpstr>System 1</vt:lpstr>
      <vt:lpstr>Timeout!</vt:lpstr>
      <vt:lpstr>Let’s try http</vt:lpstr>
      <vt:lpstr>Oops still timeout</vt:lpstr>
      <vt:lpstr>Try that again</vt:lpstr>
      <vt:lpstr>Busy day, more timeout</vt:lpstr>
      <vt:lpstr>System 2: Service to service communication in a microservices architecture </vt:lpstr>
      <vt:lpstr>Service mesh</vt:lpstr>
      <vt:lpstr>Tracing</vt:lpstr>
      <vt:lpstr>Service mesh in a microservices architecture </vt:lpstr>
      <vt:lpstr>Demo: system-1</vt:lpstr>
      <vt:lpstr>System 1: Response times</vt:lpstr>
      <vt:lpstr>System 1: Response times</vt:lpstr>
      <vt:lpstr>Demo: system-2</vt:lpstr>
      <vt:lpstr>System 2: Response times</vt:lpstr>
      <vt:lpstr>System 2: Response times</vt:lpstr>
      <vt:lpstr>How do the 2 demos compare?</vt:lpstr>
      <vt:lpstr>Further improving tail latency</vt:lpstr>
      <vt:lpstr>Hedge requests</vt:lpstr>
      <vt:lpstr>Hedge requests</vt:lpstr>
      <vt:lpstr>Wrap it up </vt:lpstr>
      <vt:lpstr>Thank you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a service mesh in a micro services architecture</dc:title>
  <cp:lastModifiedBy>Edward Wilde</cp:lastModifiedBy>
  <cp:revision>122</cp:revision>
  <cp:lastPrinted>2018-04-03T16:16:04Z</cp:lastPrinted>
  <dcterms:modified xsi:type="dcterms:W3CDTF">2018-06-12T08:07:05Z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0x0101001D5BE799A80FDE4784584920F5F4EE22</vt:lpwstr>
  </property>
</Properties>
</file>